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handoutMasterIdLst>
    <p:handoutMasterId r:id="rId70"/>
  </p:handoutMasterIdLst>
  <p:sldIdLst>
    <p:sldId id="259" r:id="rId2"/>
    <p:sldId id="294" r:id="rId3"/>
    <p:sldId id="350" r:id="rId4"/>
    <p:sldId id="352" r:id="rId5"/>
    <p:sldId id="317" r:id="rId6"/>
    <p:sldId id="305" r:id="rId7"/>
    <p:sldId id="356" r:id="rId8"/>
    <p:sldId id="331" r:id="rId9"/>
    <p:sldId id="355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54" r:id="rId18"/>
    <p:sldId id="341" r:id="rId19"/>
    <p:sldId id="306" r:id="rId20"/>
    <p:sldId id="365" r:id="rId21"/>
    <p:sldId id="366" r:id="rId22"/>
    <p:sldId id="370" r:id="rId23"/>
    <p:sldId id="364" r:id="rId24"/>
    <p:sldId id="369" r:id="rId25"/>
    <p:sldId id="367" r:id="rId26"/>
    <p:sldId id="368" r:id="rId27"/>
    <p:sldId id="371" r:id="rId28"/>
    <p:sldId id="342" r:id="rId29"/>
    <p:sldId id="307" r:id="rId30"/>
    <p:sldId id="372" r:id="rId31"/>
    <p:sldId id="373" r:id="rId32"/>
    <p:sldId id="310" r:id="rId33"/>
    <p:sldId id="314" r:id="rId34"/>
    <p:sldId id="375" r:id="rId35"/>
    <p:sldId id="309" r:id="rId36"/>
    <p:sldId id="376" r:id="rId37"/>
    <p:sldId id="343" r:id="rId38"/>
    <p:sldId id="311" r:id="rId39"/>
    <p:sldId id="318" r:id="rId40"/>
    <p:sldId id="344" r:id="rId41"/>
    <p:sldId id="377" r:id="rId42"/>
    <p:sldId id="345" r:id="rId43"/>
    <p:sldId id="346" r:id="rId44"/>
    <p:sldId id="347" r:id="rId45"/>
    <p:sldId id="348" r:id="rId46"/>
    <p:sldId id="267" r:id="rId47"/>
    <p:sldId id="349" r:id="rId48"/>
    <p:sldId id="378" r:id="rId49"/>
    <p:sldId id="379" r:id="rId50"/>
    <p:sldId id="380" r:id="rId51"/>
    <p:sldId id="385" r:id="rId52"/>
    <p:sldId id="387" r:id="rId53"/>
    <p:sldId id="381" r:id="rId54"/>
    <p:sldId id="383" r:id="rId55"/>
    <p:sldId id="384" r:id="rId56"/>
    <p:sldId id="382" r:id="rId57"/>
    <p:sldId id="396" r:id="rId58"/>
    <p:sldId id="392" r:id="rId59"/>
    <p:sldId id="395" r:id="rId60"/>
    <p:sldId id="388" r:id="rId61"/>
    <p:sldId id="389" r:id="rId62"/>
    <p:sldId id="390" r:id="rId63"/>
    <p:sldId id="393" r:id="rId64"/>
    <p:sldId id="394" r:id="rId65"/>
    <p:sldId id="397" r:id="rId66"/>
    <p:sldId id="391" r:id="rId67"/>
    <p:sldId id="280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6" y="6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2022-01-13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1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446" y="1118173"/>
            <a:ext cx="4659321" cy="3555237"/>
            <a:chOff x="330744" y="361950"/>
            <a:chExt cx="4659321" cy="3555237"/>
          </a:xfrm>
        </p:grpSpPr>
        <p:sp>
          <p:nvSpPr>
            <p:cNvPr id="7" name="TextBox 6"/>
            <p:cNvSpPr txBox="1"/>
            <p:nvPr/>
          </p:nvSpPr>
          <p:spPr>
            <a:xfrm>
              <a:off x="727360" y="500867"/>
              <a:ext cx="4262705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Python 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Project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Collection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448071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Python 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Project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Collection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60621" y="5174960"/>
            <a:ext cx="6720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 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빅데이터 분석과 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UI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구현을 위한 자바</a:t>
            </a:r>
            <a:r>
              <a:rPr lang="en-US" altLang="ko-KR" sz="2400" b="1" spc="-300" dirty="0">
                <a:solidFill>
                  <a:schemeClr val="accent1">
                    <a:alpha val="70000"/>
                  </a:schemeClr>
                </a:solidFill>
              </a:rPr>
              <a:t>, </a:t>
            </a:r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파이썬</a:t>
            </a:r>
            <a:r>
              <a:rPr lang="ko-KR" altLang="en-US" sz="2400" b="1" spc="-300" dirty="0">
                <a:solidFill>
                  <a:schemeClr val="accent1">
                    <a:alpha val="70000"/>
                  </a:schemeClr>
                </a:solidFill>
              </a:rPr>
              <a:t> 개발자 과정 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pPr algn="r"/>
            <a:r>
              <a:rPr lang="ko-KR" altLang="en-US" sz="2400" b="1" spc="-300" dirty="0" err="1">
                <a:solidFill>
                  <a:schemeClr val="accent1">
                    <a:alpha val="70000"/>
                  </a:schemeClr>
                </a:solidFill>
              </a:rPr>
              <a:t>정가영</a:t>
            </a:r>
            <a:endParaRPr lang="en-US" altLang="ko-KR" sz="24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endParaRPr lang="ko-KR" altLang="en-US" sz="40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CC795D2-01BE-41DB-9CE1-D6B3E8E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87" y="2466674"/>
            <a:ext cx="6696365" cy="41461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ABDDC-9978-4092-9892-73797900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827002"/>
            <a:ext cx="6788990" cy="41461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293A9D-5F82-45D4-89BA-D0FC552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87" y="2077537"/>
            <a:ext cx="1752600" cy="1114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D85441-F39C-4CA8-9720-C9683885B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82" y="2039437"/>
            <a:ext cx="1733550" cy="1152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753722" y="682639"/>
            <a:ext cx="4276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리사이즈할</a:t>
            </a:r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픽셀을 사용자가 입력하면 이미지 크기 조정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입력한 값을 새로운 사진의 가로와 세로로 지정해서 화면에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8F2047-8D9C-4442-95B6-64D859023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58" y="347910"/>
            <a:ext cx="5951438" cy="21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메인메뉴의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하단메뉴의 추가적인 메뉴 만들기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39080-561F-42F0-9C06-48427430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53" y="2788530"/>
            <a:ext cx="9744075" cy="723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640533-3414-4943-ABB7-C57CC2F2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53" y="4287468"/>
            <a:ext cx="6724650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29C45E-F904-4B28-88A4-3E1300D5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103" y="5794147"/>
            <a:ext cx="8181975" cy="819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639DAC-D623-4204-8CDD-3B50C799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206" y="357213"/>
            <a:ext cx="3190620" cy="1905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454CF-8627-48A7-BAB6-F7D63BE37652}"/>
              </a:ext>
            </a:extLst>
          </p:cNvPr>
          <p:cNvSpPr txBox="1"/>
          <p:nvPr/>
        </p:nvSpPr>
        <p:spPr>
          <a:xfrm>
            <a:off x="232257" y="2149161"/>
            <a:ext cx="4297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메인메뉴에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추가할 상위메뉴 생성 후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add_cascade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함수로 추가함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상위메뉴의 하위메뉴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하위메뉴 안 하위메뉴 생성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add_command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사용 </a:t>
            </a:r>
          </a:p>
        </p:txBody>
      </p:sp>
    </p:spTree>
    <p:extLst>
      <p:ext uri="{BB962C8B-B14F-4D97-AF65-F5344CB8AC3E}">
        <p14:creationId xmlns:p14="http://schemas.microsoft.com/office/powerpoint/2010/main" val="14408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25932" y="1048165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블러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E06D5-EF58-4DD3-9D33-C017223E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86" y="446318"/>
            <a:ext cx="25908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5848C-8E0B-44B9-A989-BC6EAB5B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644" y="1361267"/>
            <a:ext cx="225742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E08D42-FD8F-4A92-9D61-4CFE100D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0" y="3733209"/>
            <a:ext cx="79438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1~10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값 중 입력하면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blur()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이미지에 흐린 효과 적용</a:t>
            </a:r>
          </a:p>
        </p:txBody>
      </p:sp>
    </p:spTree>
    <p:extLst>
      <p:ext uri="{BB962C8B-B14F-4D97-AF65-F5344CB8AC3E}">
        <p14:creationId xmlns:p14="http://schemas.microsoft.com/office/powerpoint/2010/main" val="73574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날카로운 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85814" y="1944410"/>
            <a:ext cx="395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Sharpen()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함수를 이용해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이미지에 날카로운 이미지효과 적용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AB6DC-E077-4CDF-904C-2FED74C1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1" y="1119378"/>
            <a:ext cx="207645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32677D-AB5D-4406-86B6-91D2410E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593" y="1128904"/>
            <a:ext cx="204787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B980A5-300C-4FEB-B6AE-DC4FE0EE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45" y="1097738"/>
            <a:ext cx="2085975" cy="2019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25B56C-5471-4E9E-A8A3-70E53508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3403562"/>
            <a:ext cx="7410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4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14548" y="110656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색상 강조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961607" y="1648681"/>
            <a:ext cx="426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0,1,2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 입력하면 빨강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파랑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노랑으로 색상이 변화함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50AC9-F124-44FD-9116-847EAA57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03" y="581361"/>
            <a:ext cx="1785487" cy="2525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9430F-716D-4B3A-9DEA-D7E4B5C6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321" y="443575"/>
            <a:ext cx="2047875" cy="2095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E437D-42D1-4587-80E8-DBBBFA45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913" y="2539075"/>
            <a:ext cx="1990725" cy="201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200BE-7079-47C5-9F03-EAAF5414D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818" y="4546526"/>
            <a:ext cx="1981200" cy="2038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08F9F5-5126-41AD-AF24-49748E27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50" y="3194687"/>
            <a:ext cx="8500002" cy="34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985814" y="1160870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워터마크 효과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169303" y="985128"/>
            <a:ext cx="395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파일에서 워터마크 추가할 이미지 선택 후 추가하면 기존의 이미지의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0.5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픽셀 지점에 워터마크를 추가함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B1BA8E-61DC-43F3-994C-5849BC1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96" y="419694"/>
            <a:ext cx="3034244" cy="2977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2E5CDC-4FD3-4B53-B083-E575D3B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659712"/>
            <a:ext cx="10477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237EC0-38FA-44FC-8F03-B6AC8D7E7D4E}"/>
              </a:ext>
            </a:extLst>
          </p:cNvPr>
          <p:cNvSpPr txBox="1"/>
          <p:nvPr/>
        </p:nvSpPr>
        <p:spPr>
          <a:xfrm>
            <a:off x="1062817" y="1159973"/>
            <a:ext cx="5459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</a:t>
            </a:r>
            <a:r>
              <a:rPr lang="ko-KR" altLang="en-US" sz="2000" b="1" dirty="0">
                <a:solidFill>
                  <a:srgbClr val="002060"/>
                </a:solidFill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27FA7-DA7A-481E-BAA0-7F1EAC57529D}"/>
              </a:ext>
            </a:extLst>
          </p:cNvPr>
          <p:cNvSpPr txBox="1"/>
          <p:nvPr/>
        </p:nvSpPr>
        <p:spPr>
          <a:xfrm>
            <a:off x="3068037" y="1190751"/>
            <a:ext cx="825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버튼을 생성한 후 바탕화면의 버튼을 누르면 해당 효과를 적용하는 함수를 호출하도록 함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메뉴를 눌러서 선택하는 수고를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덜음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8F83E0-D6F0-40CF-AC9D-A304DA3A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166" y="1943675"/>
            <a:ext cx="9026136" cy="474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60AA50-49E2-4CD7-A7D5-D17456D6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12" y="1912320"/>
            <a:ext cx="984399" cy="4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861481" y="1176463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222806" y="4181003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61481" y="1345510"/>
            <a:ext cx="38945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이용자가 사용하기에 간단하고 쉬운 이미지 편집 툴을 만들고 앞의 수업에서 배운 파이썬 기본 문법을 이용해 실제 사용할 수 있는 이미지 프로그램을 만들 수 있었다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매끄럽지 않은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구현이 아쉽다고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생각헀으며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포토샵처럼 다양하고 정교한 작업을 위한 기능은 구현하지 못했다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여러 컴퓨터에서 작업을 하면서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라이브러리를 연동시키고 세팅하는 작업이 어렵다고 느꼈다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04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chemeClr val="tx2"/>
                </a:solidFill>
                <a:latin typeface="+mn-ea"/>
              </a:rPr>
              <a:t>PingPong</a:t>
            </a:r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3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객체의 이해와 활용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38020" y="2036242"/>
            <a:ext cx="3829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파이썬으로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어린 시절에 해봤던 추억의 핑퐁게임을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만들어보기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4612" y="144034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04826" cy="660429"/>
            <a:chOff x="1188881" y="351819"/>
            <a:chExt cx="2404826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048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Project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</a:t>
              </a:r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Overview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4130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클래스와 메인으로 나눠 게임 작성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클래스들이 연동되어 게임이 진행되도록 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6189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8006" y="2116454"/>
            <a:ext cx="9009646" cy="2092687"/>
            <a:chOff x="212651" y="3206557"/>
            <a:chExt cx="8472875" cy="902415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522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프로젝트 개요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개발환경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14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2044470" cy="369332"/>
              <a:chOff x="212651" y="3255887"/>
              <a:chExt cx="2044470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프로젝트 개요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2322986" cy="369332"/>
              <a:chOff x="2356877" y="3206557"/>
              <a:chExt cx="2322986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7776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 수행 절차 및 방법 </a:t>
                </a:r>
              </a:p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95500" y="3206557"/>
              <a:ext cx="1476144" cy="282273"/>
              <a:chOff x="5437396" y="3207822"/>
              <a:chExt cx="1476144" cy="28227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437396" y="3211382"/>
                <a:ext cx="14761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수행 결과 </a:t>
                </a: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787282" y="3206557"/>
              <a:ext cx="1898244" cy="278713"/>
              <a:chOff x="6956206" y="3236652"/>
              <a:chExt cx="1898244" cy="27871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956206" y="3236652"/>
                <a:ext cx="1898244" cy="278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004 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자체 평가 의견 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501548" y="3236652"/>
                <a:ext cx="173725" cy="159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877875" y="3599353"/>
              <a:ext cx="1777644" cy="50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사전계획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자료수집 및 준비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총 개발기간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전체구성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9879006" y="3622361"/>
            <a:ext cx="98436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25" y="1621096"/>
            <a:ext cx="5927765" cy="4291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C98DE3-ED04-40D9-94DE-BF6BDDDF7D13}"/>
              </a:ext>
            </a:extLst>
          </p:cNvPr>
          <p:cNvSpPr txBox="1"/>
          <p:nvPr/>
        </p:nvSpPr>
        <p:spPr>
          <a:xfrm>
            <a:off x="2788596" y="3437703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Bat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69F3E-C34F-47C0-9BBB-7D31DC69F27D}"/>
              </a:ext>
            </a:extLst>
          </p:cNvPr>
          <p:cNvSpPr txBox="1"/>
          <p:nvPr/>
        </p:nvSpPr>
        <p:spPr>
          <a:xfrm>
            <a:off x="6162089" y="6086184"/>
            <a:ext cx="74063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Ball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AC90-364D-43B0-86C0-33E98D3A18C1}"/>
              </a:ext>
            </a:extLst>
          </p:cNvPr>
          <p:cNvSpPr txBox="1"/>
          <p:nvPr/>
        </p:nvSpPr>
        <p:spPr>
          <a:xfrm>
            <a:off x="7595058" y="1149660"/>
            <a:ext cx="1318383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Table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4797388" y="1149660"/>
            <a:ext cx="1896220" cy="47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Score Table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183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움직임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초기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처음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2"/>
            <a:ext cx="2854543" cy="2037960"/>
            <a:chOff x="82395" y="3836221"/>
            <a:chExt cx="1987928" cy="17211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32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재시작함수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2"/>
                </a:solidFill>
              </a:rPr>
              <a:t>PingPong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Game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7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Table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753-8D24-461D-8219-27F4700D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237" y="341821"/>
            <a:ext cx="5762625" cy="417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1654-0C49-4B21-B5F8-7A69A00B970F}"/>
              </a:ext>
            </a:extLst>
          </p:cNvPr>
          <p:cNvSpPr txBox="1"/>
          <p:nvPr/>
        </p:nvSpPr>
        <p:spPr>
          <a:xfrm>
            <a:off x="749440" y="1160748"/>
            <a:ext cx="484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 생성자 함수로 윈도우 창에 캔버스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캔버스에 </a:t>
            </a:r>
            <a:r>
              <a:rPr lang="ko-KR" altLang="en-US" dirty="0" err="1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네트선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</a:t>
            </a:r>
            <a:endParaRPr lang="en-US" altLang="ko-KR" dirty="0" smtClean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</a:t>
            </a:r>
            <a:r>
              <a:rPr lang="ko-KR" altLang="en-US" dirty="0" smtClean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7EBF7-5273-45C1-919C-635998EA3775}"/>
              </a:ext>
            </a:extLst>
          </p:cNvPr>
          <p:cNvSpPr txBox="1"/>
          <p:nvPr/>
        </p:nvSpPr>
        <p:spPr>
          <a:xfrm>
            <a:off x="707202" y="3047645"/>
            <a:ext cx="4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처음 화면에 보일 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1121B-055D-46F6-A82B-A3BB254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8" y="4582468"/>
            <a:ext cx="8320346" cy="200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A1E13D-4FA4-4013-B95F-81C9443493B4}"/>
              </a:ext>
            </a:extLst>
          </p:cNvPr>
          <p:cNvSpPr txBox="1"/>
          <p:nvPr/>
        </p:nvSpPr>
        <p:spPr>
          <a:xfrm>
            <a:off x="707202" y="3556090"/>
            <a:ext cx="4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테이블 위해서 움직이도록 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화면을 벗어나면 득점판에 점수 갱신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522684" y="1463933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1517487" y="2017915"/>
            <a:ext cx="253504" cy="287383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2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0138" y="62881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Ball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404E-803D-4865-A777-4B62DF75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9" y="3210577"/>
            <a:ext cx="9115425" cy="3495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862" y="244548"/>
            <a:ext cx="5715000" cy="4124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51371E-A98B-4F04-8D3C-D2C4BF543951}"/>
              </a:ext>
            </a:extLst>
          </p:cNvPr>
          <p:cNvSpPr txBox="1"/>
          <p:nvPr/>
        </p:nvSpPr>
        <p:spPr>
          <a:xfrm>
            <a:off x="590843" y="1195754"/>
            <a:ext cx="52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움직임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현재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위치값에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속도값을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더해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움직도록함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아래벽과 충돌했을 때 반대방향으로 공이 가도록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2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 Bat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22B5C-1D0F-463B-B8A9-C5C301FC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9" y="964548"/>
            <a:ext cx="5715000" cy="4124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949C08-6F57-417B-AE02-60A7341DD67E}"/>
              </a:ext>
            </a:extLst>
          </p:cNvPr>
          <p:cNvSpPr txBox="1"/>
          <p:nvPr/>
        </p:nvSpPr>
        <p:spPr>
          <a:xfrm>
            <a:off x="490138" y="1343671"/>
            <a:ext cx="526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배트가 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오른쪽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왼쪽으로 움직이도록 함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테이블의 </a:t>
            </a:r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move_item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호출에 테이블 위에서 배트가 움직이도록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A48DFA-BB9E-4CDE-9858-99D53C80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5" y="2361037"/>
            <a:ext cx="6087379" cy="453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0B7FF-8960-4400-8399-7CEF6B3626DC}"/>
              </a:ext>
            </a:extLst>
          </p:cNvPr>
          <p:cNvSpPr txBox="1"/>
          <p:nvPr/>
        </p:nvSpPr>
        <p:spPr>
          <a:xfrm>
            <a:off x="394400" y="3478824"/>
            <a:ext cx="409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배트의 충돌을 감지 처리 </a:t>
            </a:r>
          </a:p>
        </p:txBody>
      </p:sp>
    </p:spTree>
    <p:extLst>
      <p:ext uri="{BB962C8B-B14F-4D97-AF65-F5344CB8AC3E}">
        <p14:creationId xmlns:p14="http://schemas.microsoft.com/office/powerpoint/2010/main" val="417447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08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B1962-AA1D-48AC-84B6-E9814827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87" y="490318"/>
            <a:ext cx="5667375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A21F-D9B8-4866-946D-B88BDCB28672}"/>
              </a:ext>
            </a:extLst>
          </p:cNvPr>
          <p:cNvSpPr txBox="1"/>
          <p:nvPr/>
        </p:nvSpPr>
        <p:spPr>
          <a:xfrm>
            <a:off x="749440" y="1343671"/>
            <a:ext cx="4855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전역변수 초기화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공의 속도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점수판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생성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-&gt;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캔버스 위 가운데 선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생성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공이 좌우 벽에 충돌했을 때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공을 멈추고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 위치 초기화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득점판표시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Talbe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Ball, Bat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클래스로 인스턴스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A4C67E-0933-4EA1-BE8D-04D95DC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307" y="5051901"/>
            <a:ext cx="8738995" cy="128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1CB7-B607-4666-A1CE-BC4376420CB1}"/>
              </a:ext>
            </a:extLst>
          </p:cNvPr>
          <p:cNvSpPr txBox="1"/>
          <p:nvPr/>
        </p:nvSpPr>
        <p:spPr>
          <a:xfrm>
            <a:off x="749440" y="5461205"/>
            <a:ext cx="382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0774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651414" cy="660429"/>
            <a:chOff x="1188881" y="351819"/>
            <a:chExt cx="165141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651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r>
                <a:rPr lang="en-US" altLang="ko-KR" sz="1200" dirty="0" err="1"/>
                <a:t>PingPong</a:t>
              </a:r>
              <a:r>
                <a:rPr lang="en-US" altLang="ko-KR" sz="1200" dirty="0"/>
                <a:t>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58744-C76F-4BA3-B38F-C4E51586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9" y="1177847"/>
            <a:ext cx="5178853" cy="5224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2C192-1B94-4AD7-B533-7AC26EAFE6CD}"/>
              </a:ext>
            </a:extLst>
          </p:cNvPr>
          <p:cNvSpPr txBox="1"/>
          <p:nvPr/>
        </p:nvSpPr>
        <p:spPr>
          <a:xfrm>
            <a:off x="619789" y="1964267"/>
            <a:ext cx="488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게임진행 함수 실행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키 이벤트와 함수를 연결시켜 배트를 제어함</a:t>
            </a:r>
          </a:p>
        </p:txBody>
      </p:sp>
    </p:spTree>
    <p:extLst>
      <p:ext uri="{BB962C8B-B14F-4D97-AF65-F5344CB8AC3E}">
        <p14:creationId xmlns:p14="http://schemas.microsoft.com/office/powerpoint/2010/main" val="11587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44029" y="1213875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946139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853691" y="1487157"/>
            <a:ext cx="3533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클래스를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분할하고 다른 클래스를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Main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임포트하고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실행시켜 가독성을 올리고 수정이 용이하게 할 수 있다는 것을 배웠다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 함수를 이용해 인스턴스를 만드는 것을 이해하는 것에 도움이 되었다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함수 등 함수를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연관지어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생각하고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로직을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이해하고 만들어야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04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My Personal Game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202600" y="2036242"/>
            <a:ext cx="34137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배운 클래스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생성자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함수의 이용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배열을 응용해 게임에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적용시켜보기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1674" y="2039673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앞에서 만든 핑퐁게임을 응용해 나만의 게임을 만들자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크리스마스 시즌을 맞아 미니게임을 통해 크리스마스 메시지를 전달하고자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18266" y="144377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Python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</a:t>
              </a:r>
              <a:r>
                <a:rPr lang="ko-KR" altLang="en-US" sz="2200" dirty="0"/>
                <a:t> </a:t>
              </a:r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볼의 디자인 구상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핑퐁게임을 토대로 게임의 완성도를 높이고자 함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78582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74158" y="2632445"/>
            <a:ext cx="2131104" cy="2254866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4979613" y="2637099"/>
            <a:ext cx="2131104" cy="2254866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2701020" y="2622813"/>
            <a:ext cx="2131104" cy="2254866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다이아몬드 16"/>
          <p:cNvSpPr/>
          <p:nvPr/>
        </p:nvSpPr>
        <p:spPr>
          <a:xfrm>
            <a:off x="7258206" y="2632445"/>
            <a:ext cx="2131104" cy="2254866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36400" y="3272770"/>
            <a:ext cx="141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My Personal</a:t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 smtClean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74660" y="3277748"/>
            <a:ext cx="1298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Analysis of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Big 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641" y="3396303"/>
            <a:ext cx="176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Mini Photoshop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6445" y="3412373"/>
            <a:ext cx="1440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2"/>
                </a:solidFill>
              </a:rPr>
              <a:t>PingPong</a:t>
            </a:r>
            <a:r>
              <a:rPr lang="en-US" altLang="ko-KR" sz="2000" b="1" dirty="0">
                <a:solidFill>
                  <a:schemeClr val="tx2"/>
                </a:solidFill>
              </a:rPr>
              <a:t/>
            </a:r>
            <a:br>
              <a:rPr lang="en-US" altLang="ko-KR" sz="2000" b="1" dirty="0">
                <a:solidFill>
                  <a:schemeClr val="tx2"/>
                </a:solidFill>
              </a:rPr>
            </a:br>
            <a:r>
              <a:rPr lang="en-US" altLang="ko-KR" sz="2000" b="1" dirty="0">
                <a:solidFill>
                  <a:schemeClr val="tx2"/>
                </a:solidFill>
              </a:rPr>
              <a:t>Game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204176" cy="612729"/>
            <a:chOff x="1188881" y="351819"/>
            <a:chExt cx="1204176" cy="6127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33661"/>
              <a:ext cx="120417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Projects</a:t>
              </a:r>
              <a:endParaRPr lang="ko-KR" altLang="en-US" sz="2200" dirty="0"/>
            </a:p>
          </p:txBody>
        </p:sp>
      </p:grpSp>
      <p:sp>
        <p:nvSpPr>
          <p:cNvPr id="18" name="다이아몬드 17"/>
          <p:cNvSpPr/>
          <p:nvPr/>
        </p:nvSpPr>
        <p:spPr>
          <a:xfrm>
            <a:off x="9536846" y="2632445"/>
            <a:ext cx="2131104" cy="2254866"/>
          </a:xfrm>
          <a:prstGeom prst="diamond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000596" y="3396303"/>
            <a:ext cx="129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Web</a:t>
            </a:r>
            <a:br>
              <a:rPr lang="en-US" altLang="ko-KR" sz="2000" b="1" dirty="0" smtClean="0">
                <a:solidFill>
                  <a:schemeClr val="bg1"/>
                </a:solidFill>
              </a:rPr>
            </a:br>
            <a:r>
              <a:rPr lang="en-US" altLang="ko-KR" sz="2000" b="1" dirty="0" smtClean="0">
                <a:solidFill>
                  <a:schemeClr val="bg1"/>
                </a:solidFill>
              </a:rPr>
              <a:t>Crawling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6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설계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671099" y="196675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96085" y="3023885"/>
            <a:ext cx="2362992" cy="1878365"/>
            <a:chOff x="88257" y="3738357"/>
            <a:chExt cx="2362992" cy="1878365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2"/>
                  </a:solidFill>
                </a:rPr>
                <a:t>Class ball</a:t>
              </a:r>
              <a:endParaRPr lang="ko-KR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257" y="4231727"/>
              <a:ext cx="23629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공의 초기위치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시작 방향이 랜덤으로 지정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 움직임 종료 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ko-KR" alt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49440" y="2401286"/>
            <a:ext cx="2599007" cy="2082802"/>
            <a:chOff x="93908" y="3859177"/>
            <a:chExt cx="1948404" cy="842736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578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Table 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908" y="4066803"/>
              <a:ext cx="1948404" cy="63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캔버스를 붙임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-&gt; </a:t>
              </a:r>
              <a:r>
                <a:rPr lang="ko-KR" altLang="en-US" sz="1200" dirty="0">
                  <a:solidFill>
                    <a:schemeClr val="tx2"/>
                  </a:solidFill>
                </a:rPr>
                <a:t>캔버스위에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네트선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득점판생성</a:t>
              </a:r>
              <a:r>
                <a:rPr lang="ko-KR" altLang="en-US" sz="1200" dirty="0">
                  <a:solidFill>
                    <a:schemeClr val="tx2"/>
                  </a:solidFill>
                </a:rPr>
                <a:t> 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공을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테이블 위 배트를 그리는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아이템</a:t>
              </a:r>
              <a:r>
                <a:rPr lang="en-US" altLang="ko-KR" sz="1200" dirty="0">
                  <a:solidFill>
                    <a:schemeClr val="tx2"/>
                  </a:solidFill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</a:t>
              </a:r>
              <a:r>
                <a:rPr lang="en-US" altLang="ko-KR" sz="1200" dirty="0">
                  <a:solidFill>
                    <a:schemeClr val="tx2"/>
                  </a:solidFill>
                </a:rPr>
                <a:t>)</a:t>
              </a:r>
              <a:r>
                <a:rPr lang="ko-KR" altLang="en-US" sz="1200" dirty="0">
                  <a:solidFill>
                    <a:schemeClr val="tx2"/>
                  </a:solidFill>
                </a:rPr>
                <a:t>이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득점판</a:t>
              </a:r>
              <a:r>
                <a:rPr lang="ko-KR" altLang="en-US" sz="1200" dirty="0">
                  <a:solidFill>
                    <a:schemeClr val="tx2"/>
                  </a:solidFill>
                </a:rPr>
                <a:t> 갱신 함수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01611" y="4805050"/>
            <a:ext cx="2050527" cy="1942210"/>
            <a:chOff x="93908" y="3859177"/>
            <a:chExt cx="2050527" cy="1942210"/>
          </a:xfrm>
        </p:grpSpPr>
        <p:sp>
          <p:nvSpPr>
            <p:cNvPr id="25" name="TextBox 24"/>
            <p:cNvSpPr txBox="1"/>
            <p:nvPr/>
          </p:nvSpPr>
          <p:spPr>
            <a:xfrm>
              <a:off x="93908" y="3859177"/>
              <a:ext cx="1253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Class bat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325" y="4231727"/>
              <a:ext cx="20421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생성자함수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위로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아래로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왼쪽으로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오른쪽으로 움직이는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공과 배트 충돌 처리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tx2"/>
                  </a:solidFill>
                </a:rPr>
                <a:t>-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</a:t>
              </a:r>
              <a:r>
                <a:rPr lang="ko-KR" altLang="en-US" sz="1200" dirty="0" err="1">
                  <a:solidFill>
                    <a:schemeClr val="tx2"/>
                  </a:solidFill>
                </a:rPr>
                <a:t>초기위치값</a:t>
              </a:r>
              <a:r>
                <a:rPr lang="ko-KR" altLang="en-US" sz="1200" dirty="0">
                  <a:solidFill>
                    <a:schemeClr val="tx2"/>
                  </a:solidFill>
                </a:rPr>
                <a:t> 저장 함수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59EB9C-A0B1-43C5-876F-A658949B4751}"/>
              </a:ext>
            </a:extLst>
          </p:cNvPr>
          <p:cNvGrpSpPr/>
          <p:nvPr/>
        </p:nvGrpSpPr>
        <p:grpSpPr>
          <a:xfrm>
            <a:off x="6248708" y="292653"/>
            <a:ext cx="2854543" cy="2407292"/>
            <a:chOff x="82395" y="3836221"/>
            <a:chExt cx="1987928" cy="20330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2CEE8-9915-4E82-A4B5-3BB538F0D68B}"/>
                </a:ext>
              </a:extLst>
            </p:cNvPr>
            <p:cNvSpPr txBox="1"/>
            <p:nvPr/>
          </p:nvSpPr>
          <p:spPr>
            <a:xfrm>
              <a:off x="82395" y="3836221"/>
              <a:ext cx="515975" cy="337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2"/>
                  </a:solidFill>
                </a:rPr>
                <a:t>Main</a:t>
              </a:r>
              <a:endParaRPr lang="ko-KR" alt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B59165-8FE1-42C5-B63E-8F382E7AF720}"/>
                </a:ext>
              </a:extLst>
            </p:cNvPr>
            <p:cNvSpPr txBox="1"/>
            <p:nvPr/>
          </p:nvSpPr>
          <p:spPr>
            <a:xfrm>
              <a:off x="121919" y="4231727"/>
              <a:ext cx="1948404" cy="163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만든 각각의 함수를 </a:t>
              </a:r>
              <a:r>
                <a:rPr lang="en-US" altLang="ko-KR" sz="1200" dirty="0">
                  <a:solidFill>
                    <a:schemeClr val="tx2"/>
                  </a:solidFill>
                </a:rPr>
                <a:t>import</a:t>
              </a: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전역변수 초기화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게임 진행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벽돌리스트 만드는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벽돌 제거 함수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배경 이미지 설정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테이블</a:t>
              </a:r>
              <a:r>
                <a:rPr lang="en-US" altLang="ko-KR" sz="1200" dirty="0">
                  <a:solidFill>
                    <a:schemeClr val="tx2"/>
                  </a:solidFill>
                </a:rPr>
                <a:t>, </a:t>
              </a:r>
              <a:r>
                <a:rPr lang="ko-KR" altLang="en-US" sz="1200" dirty="0">
                  <a:solidFill>
                    <a:schemeClr val="tx2"/>
                  </a:solidFill>
                </a:rPr>
                <a:t>공</a:t>
              </a:r>
              <a:r>
                <a:rPr lang="en-US" altLang="ko-KR" sz="1200" dirty="0">
                  <a:solidFill>
                    <a:schemeClr val="tx2"/>
                  </a:solidFill>
                </a:rPr>
                <a:t>,</a:t>
              </a:r>
              <a:r>
                <a:rPr lang="ko-KR" altLang="en-US" sz="1200" dirty="0">
                  <a:solidFill>
                    <a:schemeClr val="tx2"/>
                  </a:solidFill>
                </a:rPr>
                <a:t>배트 인스턴스 생성</a:t>
              </a:r>
              <a:endParaRPr lang="en-US" altLang="ko-KR" sz="12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200" dirty="0">
                  <a:solidFill>
                    <a:schemeClr val="tx2"/>
                  </a:solidFill>
                </a:rPr>
                <a:t>키 이벤트와 함수 연결 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22D207B-E9AB-47D2-9391-63303BFE1EFF}"/>
              </a:ext>
            </a:extLst>
          </p:cNvPr>
          <p:cNvCxnSpPr>
            <a:cxnSpLocks/>
          </p:cNvCxnSpPr>
          <p:nvPr/>
        </p:nvCxnSpPr>
        <p:spPr>
          <a:xfrm flipH="1">
            <a:off x="5946670" y="709916"/>
            <a:ext cx="187342" cy="253231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B5C204-0BEA-4E1E-9B5F-43C8DEB88886}"/>
              </a:ext>
            </a:extLst>
          </p:cNvPr>
          <p:cNvSpPr txBox="1"/>
          <p:nvPr/>
        </p:nvSpPr>
        <p:spPr>
          <a:xfrm>
            <a:off x="5301558" y="3263518"/>
            <a:ext cx="1579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My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Pesonal</a:t>
            </a:r>
            <a:r>
              <a:rPr lang="en-US" altLang="ko-KR" sz="2400" b="1" dirty="0"/>
              <a:t> </a:t>
            </a:r>
          </a:p>
          <a:p>
            <a:pPr algn="ctr"/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09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83849" cy="660429"/>
            <a:chOff x="1188881" y="351819"/>
            <a:chExt cx="1883849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83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전체 구성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32" y="366963"/>
            <a:ext cx="4855104" cy="6246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1397" y="581361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Table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A24C5-0B19-48DF-9A69-1BF1DD5C9BB9}"/>
              </a:ext>
            </a:extLst>
          </p:cNvPr>
          <p:cNvSpPr txBox="1"/>
          <p:nvPr/>
        </p:nvSpPr>
        <p:spPr>
          <a:xfrm>
            <a:off x="2403944" y="5418617"/>
            <a:ext cx="11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D13EE-04FF-42A9-830D-4E7D09D56C34}"/>
              </a:ext>
            </a:extLst>
          </p:cNvPr>
          <p:cNvSpPr txBox="1"/>
          <p:nvPr/>
        </p:nvSpPr>
        <p:spPr>
          <a:xfrm>
            <a:off x="2403944" y="1439383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Bricks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919FF3-989A-4401-95D0-EBCAAEB6119E}"/>
              </a:ext>
            </a:extLst>
          </p:cNvPr>
          <p:cNvSpPr txBox="1"/>
          <p:nvPr/>
        </p:nvSpPr>
        <p:spPr>
          <a:xfrm>
            <a:off x="9429168" y="4501874"/>
            <a:ext cx="185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20F555-2FE0-4E01-9BDA-F8C8615A777F}"/>
              </a:ext>
            </a:extLst>
          </p:cNvPr>
          <p:cNvCxnSpPr>
            <a:cxnSpLocks/>
          </p:cNvCxnSpPr>
          <p:nvPr/>
        </p:nvCxnSpPr>
        <p:spPr>
          <a:xfrm flipH="1">
            <a:off x="6939643" y="4686300"/>
            <a:ext cx="22370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494CD1-FE83-4876-8A52-3C75CC73E605}"/>
              </a:ext>
            </a:extLst>
          </p:cNvPr>
          <p:cNvCxnSpPr/>
          <p:nvPr/>
        </p:nvCxnSpPr>
        <p:spPr>
          <a:xfrm>
            <a:off x="3298371" y="1632857"/>
            <a:ext cx="893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1E6313-A358-4D2A-A704-ABE71FBA64BC}"/>
              </a:ext>
            </a:extLst>
          </p:cNvPr>
          <p:cNvCxnSpPr>
            <a:cxnSpLocks/>
          </p:cNvCxnSpPr>
          <p:nvPr/>
        </p:nvCxnSpPr>
        <p:spPr>
          <a:xfrm>
            <a:off x="3298371" y="5793392"/>
            <a:ext cx="2253343" cy="117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A6113-19FB-42BE-9593-B7B88F4F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931247"/>
            <a:ext cx="7316129" cy="37897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6" y="660805"/>
            <a:ext cx="4275092" cy="5500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DB40E-217D-4A6A-9981-3CFB0846134C}"/>
              </a:ext>
            </a:extLst>
          </p:cNvPr>
          <p:cNvSpPr txBox="1"/>
          <p:nvPr/>
        </p:nvSpPr>
        <p:spPr>
          <a:xfrm>
            <a:off x="619789" y="1216255"/>
            <a:ext cx="593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차원 배열을 이용해 벽돌리스트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(4X7)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생성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459AD-6921-453D-9224-6E9B23547EA0}"/>
              </a:ext>
            </a:extLst>
          </p:cNvPr>
          <p:cNvSpPr txBox="1"/>
          <p:nvPr/>
        </p:nvSpPr>
        <p:spPr>
          <a:xfrm>
            <a:off x="619789" y="1618389"/>
            <a:ext cx="593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배경이미지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설정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루돌프 코를 공으로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Play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 </a:t>
            </a:r>
          </a:p>
        </p:txBody>
      </p:sp>
    </p:spTree>
    <p:extLst>
      <p:ext uri="{BB962C8B-B14F-4D97-AF65-F5344CB8AC3E}">
        <p14:creationId xmlns:p14="http://schemas.microsoft.com/office/powerpoint/2010/main" val="339782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</a:t>
              </a:r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6698" y="4117062"/>
            <a:ext cx="50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14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개보다 적게 남았을 때 위 쪽에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Happy Christmas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글자가 차례대로 나타나게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52" y="323244"/>
            <a:ext cx="657225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08AEAA-92AD-47ED-9318-FFA8EDB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7" y="2229462"/>
            <a:ext cx="6581775" cy="42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DC5D58-5F87-4725-971E-1354A6E7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8" y="3352649"/>
            <a:ext cx="7258050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BD4BEE-9996-4373-8526-31A11456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5029938"/>
            <a:ext cx="5734050" cy="981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59DA60-5C62-4DE2-9877-8C2C62141835}"/>
              </a:ext>
            </a:extLst>
          </p:cNvPr>
          <p:cNvSpPr txBox="1"/>
          <p:nvPr/>
        </p:nvSpPr>
        <p:spPr>
          <a:xfrm>
            <a:off x="405082" y="2797100"/>
            <a:ext cx="334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글자 배열 생성</a:t>
            </a:r>
          </a:p>
        </p:txBody>
      </p:sp>
    </p:spTree>
    <p:extLst>
      <p:ext uri="{BB962C8B-B14F-4D97-AF65-F5344CB8AC3E}">
        <p14:creationId xmlns:p14="http://schemas.microsoft.com/office/powerpoint/2010/main" val="200598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Personal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8354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smtClean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Main</a:t>
              </a:r>
              <a:endParaRPr lang="ko-KR" altLang="en-US" sz="2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0138" y="2778258"/>
            <a:ext cx="370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벽돌과 공이 충돌했을 때 공의 색이 랜덤으로 바뀌도록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4C9AD-5336-49BF-A33B-6337A931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2" y="490318"/>
            <a:ext cx="6572250" cy="3028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2C5734-52FF-4A66-A2FC-0A0A4FD3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894326"/>
            <a:ext cx="1123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40568" cy="660429"/>
            <a:chOff x="1188881" y="351819"/>
            <a:chExt cx="184056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405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003 My Personal Game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02" y="628818"/>
            <a:ext cx="4837232" cy="62324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138" y="1652818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마지막 화면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59445-BC0A-47E8-B1E4-B3179ADD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49" y="628818"/>
            <a:ext cx="4769880" cy="61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53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0" y="-16329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49001" y="750718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58232"/>
            <a:ext cx="31245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PingPong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게임에서 배열을 이용해 벽돌을 생성하고 랜덤함수를 이용해 공의 색을 바꿔보았다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어려운 게임보다는 게임 후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소소한 재미와 크리스마스 시즌의 감성이 느껴지는 따뜻한 게임을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만들고 싶었다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배트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테이블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진행 여러가지 부분을 연관해서 만들어야 하는 것이 어려웠다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한가지를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구현하면 다른 부분에서 생각지도 못한 오류가 생겨 처리하는 것이 어려웠다</a:t>
            </a:r>
            <a:r>
              <a:rPr lang="en-US" altLang="ko-KR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54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Analysis of Big Data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26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38317" y="2217220"/>
            <a:ext cx="7308593" cy="1442610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화살표 연결선 2"/>
          <p:cNvCxnSpPr/>
          <p:nvPr/>
        </p:nvCxnSpPr>
        <p:spPr>
          <a:xfrm>
            <a:off x="458134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9489" y="4509594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기초 정보 탐색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80879" y="4509594"/>
            <a:ext cx="2023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인사이트 발견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데이터 속성 탐색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피처 간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0908" y="4509594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tx2"/>
                </a:solidFill>
              </a:rPr>
              <a:t>-</a:t>
            </a:r>
            <a:r>
              <a:rPr lang="ko-KR" altLang="en-US" b="1" dirty="0">
                <a:solidFill>
                  <a:schemeClr val="tx2"/>
                </a:solidFill>
              </a:rPr>
              <a:t>탐색한 데이터 시각화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just"/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848135" cy="660429"/>
            <a:chOff x="1188881" y="351819"/>
            <a:chExt cx="1848135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848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smtClean="0"/>
                <a:t>Big Data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87475" y="2461467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58359" y="2506333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77056" y="2506332"/>
            <a:ext cx="112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Step3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526134" y="2938521"/>
            <a:ext cx="699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62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413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공공데이터를 이용해서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의미있는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정보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정보 시각화 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정보를 바탕으로 관련 산업군에서 어떻게 쓰일 수 있을 지 생각해보기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23344"/>
            <a:ext cx="4939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사이트에서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‘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음주운전교통사고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자료를 선택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속성탐색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시각화해보기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55516" y="142744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matplotlib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342900" indent="-342900" algn="just">
              <a:buFontTx/>
              <a:buChar char="-"/>
            </a:pPr>
            <a:r>
              <a:rPr lang="en-US" altLang="ko-KR" sz="9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just"/>
            <a:endParaRPr lang="ko-KR" altLang="en-US" sz="9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프로젝트 개요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24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자료를 선정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상관관계 파악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탐색한 데이터를 바탕으로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80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9195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47883"/>
              </p:ext>
            </p:extLst>
          </p:nvPr>
        </p:nvGraphicFramePr>
        <p:xfrm>
          <a:off x="822326" y="1320484"/>
          <a:ext cx="10575776" cy="491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2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4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16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사전 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자료 수집 및 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  <a:ea typeface="Adobe 고딕 Std B" panose="020B0800000000000000" pitchFamily="34" charset="-127"/>
                        </a:rPr>
                        <a:t>총 개발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Mini </a:t>
                      </a:r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PhotoShop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포토샵</a:t>
                      </a:r>
                      <a:r>
                        <a:rPr lang="en-US" altLang="ko-KR" sz="1800" b="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그림판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2021.11.10-2021.11.17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PingPong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2021.11.19-</a:t>
                      </a:r>
                    </a:p>
                    <a:p>
                      <a:pPr algn="ctr" latinLnBrk="1"/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2021.11.24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6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My Personal Game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추가하고 싶은 기능 조사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2021.11.24-2021.12.01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+mn-lt"/>
                          <a:ea typeface="Adobe 고딕 Std B" panose="020B0800000000000000" pitchFamily="34" charset="-127"/>
                        </a:rPr>
                        <a:t>BigData</a:t>
                      </a:r>
                      <a:r>
                        <a:rPr lang="en-US" altLang="ko-KR" sz="2000" dirty="0">
                          <a:latin typeface="+mn-lt"/>
                          <a:ea typeface="Adobe 고딕 Std B" panose="020B0800000000000000" pitchFamily="34" charset="-127"/>
                        </a:rPr>
                        <a:t> Analysis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latin typeface="+mj-ea"/>
                          <a:ea typeface="+mj-ea"/>
                        </a:rPr>
                        <a:t>공공데이터포탈에서</a:t>
                      </a: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 자료수집</a:t>
                      </a:r>
                      <a:endParaRPr lang="en-US" altLang="ko-KR" sz="1800" b="0" dirty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+mj-ea"/>
                          <a:ea typeface="+mj-ea"/>
                        </a:rPr>
                        <a:t>설정한 목표에 맞는 데이터 도출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+mj-lt"/>
                          <a:ea typeface="Adobe 고딕 Std B" panose="020B0800000000000000" pitchFamily="34" charset="-127"/>
                        </a:rPr>
                        <a:t>2021.12.22-2021.12.22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lt"/>
                          <a:ea typeface="Adobe 고딕 Std B" panose="020B0800000000000000" pitchFamily="34" charset="-127"/>
                        </a:rPr>
                        <a:t>Web</a:t>
                      </a:r>
                      <a:r>
                        <a:rPr lang="en-US" altLang="ko-KR" sz="2000" baseline="0" dirty="0" smtClean="0">
                          <a:latin typeface="+mn-lt"/>
                          <a:ea typeface="Adobe 고딕 Std B" panose="020B0800000000000000" pitchFamily="34" charset="-127"/>
                        </a:rPr>
                        <a:t> Crawling</a:t>
                      </a:r>
                      <a:endParaRPr lang="ko-KR" altLang="en-US" sz="2000" dirty="0">
                        <a:latin typeface="+mn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기획 및 주제 선정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latin typeface="+mj-ea"/>
                          <a:ea typeface="+mj-ea"/>
                        </a:rPr>
                        <a:t>뉴스데이터</a:t>
                      </a:r>
                      <a:r>
                        <a:rPr lang="ko-KR" altLang="en-US" sz="1800" b="0" dirty="0" smtClean="0">
                          <a:latin typeface="+mj-ea"/>
                          <a:ea typeface="+mj-ea"/>
                        </a:rPr>
                        <a:t> 수집</a:t>
                      </a:r>
                      <a:r>
                        <a:rPr lang="en-US" altLang="ko-KR" sz="1800" b="0" baseline="0" dirty="0" smtClean="0">
                          <a:latin typeface="+mj-ea"/>
                          <a:ea typeface="+mj-ea"/>
                        </a:rPr>
                        <a:t> </a:t>
                      </a:r>
                      <a:br>
                        <a:rPr lang="en-US" altLang="ko-KR" sz="1800" b="0" baseline="0" dirty="0" smtClean="0">
                          <a:latin typeface="+mj-ea"/>
                          <a:ea typeface="+mj-ea"/>
                        </a:rPr>
                      </a:b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원하는 데이터의 여러 페이지 </a:t>
                      </a:r>
                      <a:endParaRPr lang="en-US" altLang="ko-KR" sz="1800" b="0" baseline="0" dirty="0" smtClean="0">
                        <a:latin typeface="+mj-ea"/>
                        <a:ea typeface="+mj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baseline="0" dirty="0" smtClean="0">
                          <a:latin typeface="+mj-ea"/>
                          <a:ea typeface="+mj-ea"/>
                        </a:rPr>
                        <a:t>결과 도출 </a:t>
                      </a:r>
                      <a:endParaRPr lang="ko-KR" altLang="en-US" sz="1800" b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2021.01-07-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+mj-lt"/>
                          <a:ea typeface="Adobe 고딕 Std B" panose="020B0800000000000000" pitchFamily="34" charset="-127"/>
                        </a:rPr>
                        <a:t>2021.01.07</a:t>
                      </a:r>
                      <a:endParaRPr lang="ko-KR" altLang="en-US" sz="1800" b="0" dirty="0">
                        <a:latin typeface="+mj-lt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84895"/>
                  </a:ext>
                </a:extLst>
              </a:tr>
              <a:tr h="349502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88881" y="351819"/>
            <a:ext cx="3602268" cy="569386"/>
            <a:chOff x="1188881" y="351819"/>
            <a:chExt cx="3602268" cy="569386"/>
          </a:xfrm>
        </p:grpSpPr>
        <p:sp>
          <p:nvSpPr>
            <p:cNvPr id="19" name="TextBox 18"/>
            <p:cNvSpPr txBox="1"/>
            <p:nvPr/>
          </p:nvSpPr>
          <p:spPr>
            <a:xfrm>
              <a:off x="1188881" y="351819"/>
              <a:ext cx="227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881" y="490318"/>
              <a:ext cx="3602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>
                  <a:latin typeface="+mj-lt"/>
                </a:rPr>
                <a:t>프로젝트 절차 및 개발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4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데이터 출처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1830021"/>
            <a:ext cx="4853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출처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공공데이터 포탈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파일데이터명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부문별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_20181231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포함내용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부상신고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제공기관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ED0C1-1F42-4581-81F2-15594052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27" y="555397"/>
            <a:ext cx="4724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73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65814" y="1871384"/>
            <a:ext cx="485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파일에 한글이 포함되어 있으므로 자료 추출을 위해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encoding = ‘cp949’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파일 불러오기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39" y="490318"/>
            <a:ext cx="5359128" cy="6295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619789" y="4129613"/>
            <a:ext cx="46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교통사고에 대한 기본정보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Info()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C8999-CE30-44FE-8D83-A6CFADC7427B}"/>
              </a:ext>
            </a:extLst>
          </p:cNvPr>
          <p:cNvSpPr txBox="1"/>
          <p:nvPr/>
        </p:nvSpPr>
        <p:spPr>
          <a:xfrm>
            <a:off x="2953577" y="707512"/>
            <a:ext cx="46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81772" y="2471548"/>
            <a:ext cx="1719617" cy="9553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4871" y="2746777"/>
            <a:ext cx="542090" cy="1192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076640" y="702923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076640" y="2197750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0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0138" y="2007661"/>
            <a:ext cx="3856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 사건에 대한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수치데이터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통계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.describe()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함수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908019"/>
            <a:ext cx="7406998" cy="4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2117440"/>
            <a:ext cx="4606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 교통사고의 시도별 사망자수 합계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 순으로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sort_values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(by=[‘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기준컬럼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’], ascending = False)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내림차순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90" y="244548"/>
            <a:ext cx="3978749" cy="654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3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0159" y="2055753"/>
            <a:ext cx="20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발생건수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순으로 정렬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11" y="440235"/>
            <a:ext cx="3905795" cy="6163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58" y="430709"/>
            <a:ext cx="3905795" cy="61825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300" y="2104153"/>
            <a:ext cx="193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부상자수 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14234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60825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시각화를 위한 처리 과정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65" y="1088577"/>
            <a:ext cx="7769137" cy="55247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8983" y="1288927"/>
            <a:ext cx="3570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축의 막대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생성하기 위해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발생건수를 더해서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리스트로 만듦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1032" y="2710043"/>
            <a:ext cx="1847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 이름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 표시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587527" y="1333914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530252" y="2710043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575238" y="3233955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6684" y="3745126"/>
            <a:ext cx="35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축의 막대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3587527" y="3757867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5814" y="44979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Xticks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X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축을 문자로 넣는 함수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598690" y="4485159"/>
            <a:ext cx="464024" cy="34385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6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096000" y="1722475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81117" y="1722475"/>
            <a:ext cx="574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지역별 음주운전교통사고 현황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1117" y="2901776"/>
            <a:ext cx="57408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 교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통사고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현황을 나타내는 막대그래프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발생건수와 부상자수를 나타냄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경기지역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 순으로 발생건수와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부상자수가 많음을 알 수 있음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반대로 세종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제주 지역은 가장 적은 발생 건수를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보여줌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음주운전이 많이 발생하는 지역을 위주로 음주운전 교통사고 감소를 위해 정치적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제도적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정비의 필요성이 보임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1" y="2241870"/>
            <a:ext cx="5868219" cy="31817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8881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막대 그래프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34516" y="2949864"/>
            <a:ext cx="3999498" cy="3024747"/>
            <a:chOff x="102324" y="3738357"/>
            <a:chExt cx="2362993" cy="2083013"/>
          </a:xfrm>
        </p:grpSpPr>
        <p:sp>
          <p:nvSpPr>
            <p:cNvPr id="17" name="TextBox 16"/>
            <p:cNvSpPr txBox="1"/>
            <p:nvPr/>
          </p:nvSpPr>
          <p:spPr>
            <a:xfrm>
              <a:off x="102324" y="3738357"/>
              <a:ext cx="2259946" cy="57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지역별 음주운전 교통사고 </a:t>
              </a:r>
              <a:endParaRPr lang="en-US" altLang="ko-KR" sz="2400" b="1" dirty="0">
                <a:solidFill>
                  <a:schemeClr val="tx2"/>
                </a:solidFill>
              </a:endParaRPr>
            </a:p>
            <a:p>
              <a:r>
                <a:rPr lang="ko-KR" altLang="en-US" sz="2400" b="1" dirty="0">
                  <a:solidFill>
                    <a:schemeClr val="tx2"/>
                  </a:solidFill>
                </a:rPr>
                <a:t>사망자 수에 대한 비율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25" y="4231727"/>
              <a:ext cx="2362992" cy="158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경기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충남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경남</a:t>
              </a:r>
              <a:r>
                <a:rPr lang="en-US" altLang="ko-KR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경북 순으로 많음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dirty="0">
                  <a:solidFill>
                    <a:schemeClr val="tx2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사건에 비해 사망사고가 많이 발생하는 원인을 파악하고 사망자수 감소를 위한 방안이 제고되어야 할 것으로 보임</a:t>
              </a:r>
              <a:endPara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just"/>
              <a:endParaRPr lang="ko-KR" altLang="en-US" sz="16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88881" y="351819"/>
            <a:ext cx="1804853" cy="660429"/>
            <a:chOff x="1188881" y="351819"/>
            <a:chExt cx="1804853" cy="660429"/>
          </a:xfrm>
        </p:grpSpPr>
        <p:sp>
          <p:nvSpPr>
            <p:cNvPr id="27" name="TextBox 26"/>
            <p:cNvSpPr txBox="1"/>
            <p:nvPr/>
          </p:nvSpPr>
          <p:spPr>
            <a:xfrm>
              <a:off x="1188881" y="351819"/>
              <a:ext cx="18048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004 Analysis of </a:t>
              </a:r>
              <a:r>
                <a:rPr lang="en-US" altLang="ko-KR" sz="1200" dirty="0" err="1"/>
                <a:t>BigData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8881" y="64291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 그래프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52" y="1272944"/>
            <a:ext cx="9124950" cy="657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86" y="2040008"/>
            <a:ext cx="4580246" cy="42203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1372317" y="1292820"/>
            <a:ext cx="35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 그래프 생성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181951" y="1306918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5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513007"/>
            <a:ext cx="31245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넘파이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매플롭립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판다스를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빅데이터 속성을 탐색하고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이를 토대로 </a:t>
            </a:r>
            <a:r>
              <a:rPr lang="ko-KR" altLang="en-US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도시별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음주운전과 교통사고의 상관관계를 파악할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도출한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바탕으로 데이터를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해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보다 쉽게 볼 수 있게 처리할 수 있었다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산업군에서 빅데이터를 이용해 목적에 맞는 전략을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세우고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문제가 있다면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그에 대응할 수 있는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해결방안을 마련하는 데 유용할 것 같다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algn="just"/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신뢰성을 확보하기 위해 데이터를 선택 할 때 출처를 확인하고 모집단을 정확하게 파악할 필요가 있다고 느꼈다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5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005-1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Crawling - NEWS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0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8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+mn-ea"/>
              </a:rPr>
              <a:t>Mini Photoshop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1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599" y="2036242"/>
            <a:ext cx="4344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활용해 뉴스 데이터를 수집하고 필요한 속성만 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크롤링과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관련된 함수와 라이브러리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이용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61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뉴스 데이터를 수집하고 사용자가 원하는 단어를 검색하고 여러 페이지 결과를 모두 가져오기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5002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53299" y="2879477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라이브러리 </a:t>
            </a:r>
            <a:r>
              <a:rPr lang="en-US" altLang="ko-KR" b="1" dirty="0" smtClean="0">
                <a:solidFill>
                  <a:schemeClr val="tx2"/>
                </a:solidFill>
              </a:rPr>
              <a:t>import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3298" y="3965794"/>
            <a:ext cx="24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웹크롤링</a:t>
            </a:r>
            <a:r>
              <a:rPr lang="ko-KR" altLang="en-US" b="1" dirty="0" smtClean="0">
                <a:solidFill>
                  <a:schemeClr val="tx2"/>
                </a:solidFill>
              </a:rPr>
              <a:t> 주소를 </a:t>
            </a:r>
            <a:r>
              <a:rPr lang="en-US" altLang="ko-KR" b="1" dirty="0" smtClean="0">
                <a:solidFill>
                  <a:schemeClr val="tx2"/>
                </a:solidFill>
              </a:rPr>
              <a:t/>
            </a:r>
            <a:br>
              <a:rPr lang="en-US" altLang="ko-KR" b="1" dirty="0" smtClean="0">
                <a:solidFill>
                  <a:schemeClr val="tx2"/>
                </a:solidFill>
              </a:rPr>
            </a:br>
            <a:r>
              <a:rPr lang="ko-KR" altLang="en-US" b="1" dirty="0" smtClean="0">
                <a:solidFill>
                  <a:schemeClr val="tx2"/>
                </a:solidFill>
              </a:rPr>
              <a:t>가져와 텍스트만 추출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3147" y="565422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 </a:t>
            </a:r>
            <a:r>
              <a:rPr lang="ko-KR" altLang="en-US" b="1" dirty="0" smtClean="0">
                <a:solidFill>
                  <a:schemeClr val="tx2"/>
                </a:solidFill>
              </a:rPr>
              <a:t>가공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Web Crawling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9789" y="1318325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Step1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047" y="2644869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Step2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43" y="4042383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Step3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138" y="5483010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Step4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373" y="1318325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Step5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07450" y="2614092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Step6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45398" y="1465829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데이터 접근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45398" y="2935783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속성 선택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45398" y="4252341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정보만 추출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7373" y="4039436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Step7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7172" y="1569481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대상 페이지 구조 확인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84444" y="908019"/>
            <a:ext cx="3670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대상 페이지 구조 확인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뉴스 리스트 페이지가 바뀔 때마다 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START= 11</a:t>
            </a:r>
          </a:p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START=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21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숫자가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씩 증가하는 패턴을 확인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20586" y="2742715"/>
            <a:ext cx="19644979" cy="1767763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11341291" y="2742715"/>
            <a:ext cx="472978" cy="666359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1505" y="1601106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import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505" y="2467667"/>
            <a:ext cx="2925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Prompt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창을 생성해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검색어와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수를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입력받음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04" y="1601106"/>
            <a:ext cx="9001465" cy="18558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64" y="4127353"/>
            <a:ext cx="4334484" cy="17893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85" y="4127353"/>
            <a:ext cx="4240250" cy="17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3" y="1137561"/>
            <a:ext cx="7962900" cy="4257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7465" y="1303778"/>
            <a:ext cx="494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크롤링할 주소 가져오기</a:t>
            </a:r>
            <a:endParaRPr lang="en-US" altLang="ko-KR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입력 단어 검색을 위해 키워드를 넣고 시작페이지를 </a:t>
            </a:r>
            <a:r>
              <a:rPr lang="en-US" altLang="ko-KR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</a:t>
            </a:r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지정</a:t>
            </a: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06" y="2299035"/>
            <a:ext cx="4953000" cy="41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2197" y="2679257"/>
            <a:ext cx="549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텍스트만 추출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전처리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CSS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선택자로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선택할 부분을 리스트형태로 추출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3315" y="4249113"/>
            <a:ext cx="549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attrs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[‘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속성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’]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추출하고자 하는 속성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10048352" y="1949380"/>
            <a:ext cx="321547" cy="349655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679924" y="2887157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4777247" y="4283650"/>
            <a:ext cx="472273" cy="33479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 화면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2" y="323244"/>
            <a:ext cx="7515225" cy="421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42" y="2543175"/>
            <a:ext cx="7572375" cy="4314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927" y="1343671"/>
            <a:ext cx="284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번호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기사제목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주소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361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70072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469465"/>
            <a:ext cx="31245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주피터노트북과 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Requests, </a:t>
            </a:r>
            <a:r>
              <a:rPr lang="en-US" altLang="ko-KR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등의 라이브러리를 이용해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할 페이지를 선택하고 전처리 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pyautogui</a:t>
            </a:r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이용해 프롬프트 창을 띄어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사용자 중심의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프로그래밍이 가능했다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 </a:t>
            </a:r>
            <a:r>
              <a:rPr lang="ko-KR" altLang="en-US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이용해 데이터 홍수 속에서 필요한 정보와 속성을 빠르게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파악할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실제 산업에서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웹크롤링이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어떻게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의미있게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사용될 것인지 고민해 볼 필요성을 느꼈으며 웹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크롤링으로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다양한 </a:t>
            </a: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인사이트를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도출할 수 있으면 좋을 것 같다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58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005-2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34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Web 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Crawling – </a:t>
            </a:r>
            <a:r>
              <a:rPr lang="en-US" altLang="ko-KR" sz="3200" spc="-150" dirty="0" err="1" smtClean="0">
                <a:solidFill>
                  <a:schemeClr val="tx2"/>
                </a:solidFill>
                <a:latin typeface="+mn-ea"/>
              </a:rPr>
              <a:t>Naver</a:t>
            </a:r>
            <a:r>
              <a:rPr lang="en-US" altLang="ko-KR" sz="3200" spc="-150" dirty="0" smtClean="0">
                <a:solidFill>
                  <a:schemeClr val="tx2"/>
                </a:solidFill>
                <a:latin typeface="+mn-ea"/>
              </a:rPr>
              <a:t> Movies</a:t>
            </a:r>
            <a:endParaRPr lang="ko-KR" altLang="en-US" sz="3200" spc="-1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25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4106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문법을 활용해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원하는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수집하고 필요한 속성만 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크롤링과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관련된 함수와 라이브러리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이용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추출한 정보를 이용해 시각화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8924" y="2081753"/>
            <a:ext cx="3618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네이버 영화에서 제목과 </a:t>
            </a: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별점정보만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추출하기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예매순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상위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</a:t>
            </a: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점수에 대해 그래프로 시각화하기</a:t>
            </a: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5516" y="1485856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757705"/>
            <a:ext cx="3413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Anaconda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Jupyter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Notebook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Requests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BeautifulSoup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Pandas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Numpy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Maploblib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318263" cy="660429"/>
            <a:chOff x="1188881" y="351819"/>
            <a:chExt cx="2318263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3182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Project Overview</a:t>
              </a:r>
              <a:endParaRPr lang="ko-KR" altLang="en-US" sz="22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689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획득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가공</a:t>
            </a:r>
            <a: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웹크롤링으로</a:t>
            </a:r>
            <a:r>
              <a:rPr lang="ko-KR" altLang="en-US" sz="16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필요한 정보만 추출</a:t>
            </a:r>
            <a:endParaRPr lang="en-US" altLang="ko-KR" sz="16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642516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53299" y="2879477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라이브러리 </a:t>
            </a:r>
            <a:r>
              <a:rPr lang="en-US" altLang="ko-KR" b="1" dirty="0" smtClean="0">
                <a:solidFill>
                  <a:schemeClr val="tx2"/>
                </a:solidFill>
              </a:rPr>
              <a:t>import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3298" y="3965794"/>
            <a:ext cx="248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웹크롤링</a:t>
            </a:r>
            <a:r>
              <a:rPr lang="ko-KR" altLang="en-US" b="1" dirty="0" smtClean="0">
                <a:solidFill>
                  <a:schemeClr val="tx2"/>
                </a:solidFill>
              </a:rPr>
              <a:t> 주소를 </a:t>
            </a:r>
            <a:r>
              <a:rPr lang="en-US" altLang="ko-KR" b="1" dirty="0" smtClean="0">
                <a:solidFill>
                  <a:schemeClr val="tx2"/>
                </a:solidFill>
              </a:rPr>
              <a:t/>
            </a:r>
            <a:br>
              <a:rPr lang="en-US" altLang="ko-KR" b="1" dirty="0" smtClean="0">
                <a:solidFill>
                  <a:schemeClr val="tx2"/>
                </a:solidFill>
              </a:rPr>
            </a:br>
            <a:r>
              <a:rPr lang="ko-KR" altLang="en-US" b="1" dirty="0" smtClean="0">
                <a:solidFill>
                  <a:schemeClr val="tx2"/>
                </a:solidFill>
              </a:rPr>
              <a:t>가져와 텍스트만 추출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3147" y="565422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데이터 </a:t>
            </a:r>
            <a:r>
              <a:rPr lang="ko-KR" altLang="en-US" b="1" dirty="0" smtClean="0">
                <a:solidFill>
                  <a:schemeClr val="tx2"/>
                </a:solidFill>
              </a:rPr>
              <a:t>가공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2143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28" name="TextBox 27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005 Web Crawling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9789" y="1318325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Step1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9047" y="2644869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Step2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4443" y="4042383"/>
            <a:ext cx="1119384" cy="95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Step3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138" y="5483010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Step4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7373" y="1318325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Step5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07450" y="2614092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Step6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45398" y="1465829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데이터 접근 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45398" y="2935783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속성 선택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45398" y="5321692"/>
            <a:ext cx="249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그래프로 시각화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7373" y="4039436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Step7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27172" y="1569481"/>
            <a:ext cx="258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대상 페이지 구조 확인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45398" y="4082571"/>
            <a:ext cx="24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- </a:t>
            </a:r>
            <a:r>
              <a:rPr lang="ko-KR" altLang="en-US" b="1" dirty="0" smtClean="0">
                <a:solidFill>
                  <a:schemeClr val="tx2"/>
                </a:solidFill>
              </a:rPr>
              <a:t>원하는 정보만 </a:t>
            </a:r>
            <a:r>
              <a:rPr lang="ko-KR" altLang="en-US" b="1" dirty="0" smtClean="0">
                <a:solidFill>
                  <a:schemeClr val="tx2"/>
                </a:solidFill>
              </a:rPr>
              <a:t>리스트형태로 추출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7373" y="5177168"/>
            <a:ext cx="1119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Step8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3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2600" y="2036242"/>
            <a:ext cx="3761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파이썬을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이용해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구현하고 다양한 라이브러리를 활용해보도록 함 </a:t>
            </a: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를 이용해 버튼이벤트 처리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파이썬 함수와 변수에 대한 이해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ko-KR" altLang="en-US" sz="15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09446" y="1440345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88234" y="2035754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포토샵보다 간단하고 단순한 나만의 작은 포토샵 만들기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just"/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44826" y="143985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1814" y="4833368"/>
            <a:ext cx="34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Python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ImageMagic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PIL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tkinter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8661" y="423747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개발환경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88881" y="351819"/>
            <a:ext cx="2475358" cy="660429"/>
            <a:chOff x="1188881" y="351819"/>
            <a:chExt cx="2475358" cy="660429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2475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/>
                <a:t>Project</a:t>
              </a:r>
              <a:r>
                <a:rPr lang="en-US" altLang="ko-KR" sz="2200" dirty="0"/>
                <a:t> </a:t>
              </a:r>
              <a:r>
                <a:rPr lang="en-US" altLang="ko-KR" sz="2200" b="1" dirty="0"/>
                <a:t>Overview</a:t>
              </a:r>
              <a:endParaRPr lang="ko-KR" altLang="en-US" sz="22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52755" y="4833368"/>
            <a:ext cx="341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미니포토샵</a:t>
            </a: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시각화</a:t>
            </a:r>
            <a:endParaRPr lang="en-US" altLang="ko-KR" sz="16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다양한 편집 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67379" y="423747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106904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63" y="351819"/>
            <a:ext cx="5708889" cy="59801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4757" y="490318"/>
            <a:ext cx="292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대상 페이지 구조 확인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 수집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4804272"/>
            <a:ext cx="8039100" cy="1762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5911" y="4976373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8176" y="2561245"/>
            <a:ext cx="218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추출 원하는 데이터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영화순위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341131" y="2708640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296232" y="491004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08245" y="5771385"/>
            <a:ext cx="29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저장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왼쪽 화살표 5"/>
          <p:cNvSpPr/>
          <p:nvPr/>
        </p:nvSpPr>
        <p:spPr>
          <a:xfrm>
            <a:off x="3521443" y="497637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3595729" y="5758158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22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71560" y="721341"/>
            <a:ext cx="225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URL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페이지의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TEXT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정보만 저장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610" y="581361"/>
            <a:ext cx="8681318" cy="44302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35" y="2406148"/>
            <a:ext cx="8681318" cy="43827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6678" y="2485839"/>
            <a:ext cx="164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페이지 전처리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749323" y="665059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2014725" y="2485839"/>
            <a:ext cx="564699" cy="36933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0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98479" y="707512"/>
            <a:ext cx="772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웹페이지에서 추출하고자 하는 데이터의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CSS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선택자를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가져옴 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83" y="1076844"/>
            <a:ext cx="9066421" cy="22881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32378" y="1677658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타이틀만 담을 빈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만들고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문자인 타이틀을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TitleList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추가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83" y="3364954"/>
            <a:ext cx="9066421" cy="33406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6217" y="4498165"/>
            <a:ext cx="416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별점만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담을 빈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배열를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만들고 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문자인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starRateArray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 추가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9046" y="5464610"/>
            <a:ext cx="416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문자열을 가진 배열을 숫자 배열로 변환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왼쪽 화살표 17"/>
          <p:cNvSpPr/>
          <p:nvPr/>
        </p:nvSpPr>
        <p:spPr>
          <a:xfrm>
            <a:off x="5436659" y="453119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>
            <a:off x="5559488" y="545138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왼쪽 화살표 19"/>
          <p:cNvSpPr/>
          <p:nvPr/>
        </p:nvSpPr>
        <p:spPr>
          <a:xfrm rot="16200000">
            <a:off x="4000924" y="732880"/>
            <a:ext cx="402018" cy="393093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7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532378" y="1719546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제목과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별점을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담은 배열의 원소를 하나씩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프린트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2" y="1554347"/>
            <a:ext cx="6149112" cy="33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2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7" name="왼쪽 화살표 16"/>
          <p:cNvSpPr/>
          <p:nvPr/>
        </p:nvSpPr>
        <p:spPr>
          <a:xfrm>
            <a:off x="7424703" y="2332763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76" y="1476392"/>
            <a:ext cx="6619875" cy="461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5186" y="162107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임포트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" name="왼쪽 화살표 12"/>
          <p:cNvSpPr/>
          <p:nvPr/>
        </p:nvSpPr>
        <p:spPr>
          <a:xfrm>
            <a:off x="6087200" y="1594621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>
            <a:off x="6087200" y="2737909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9316" y="2700448"/>
            <a:ext cx="3727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 이름 리스트 </a:t>
            </a:r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titleList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막대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영화이름에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대한 평점 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>
            <a:off x="6087200" y="4195037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725186" y="424057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한글 폰트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왼쪽 화살표 19"/>
          <p:cNvSpPr/>
          <p:nvPr/>
        </p:nvSpPr>
        <p:spPr>
          <a:xfrm>
            <a:off x="6165628" y="5454272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749316" y="5489873"/>
            <a:ext cx="37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Xticks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: 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축을 문자로 넣는 함수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Rotation  : x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 문자를 </a:t>
            </a:r>
            <a:r>
              <a:rPr lang="en-US" altLang="ko-KR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45</a:t>
            </a:r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 회전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1364" y="6816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예매순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상위 </a:t>
            </a:r>
            <a:r>
              <a:rPr lang="en-US" altLang="ko-KR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</a:t>
            </a:r>
            <a:r>
              <a:rPr lang="ko-KR" altLang="en-US" dirty="0" err="1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별점</a:t>
            </a:r>
            <a:r>
              <a:rPr lang="ko-KR" altLang="en-US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점수에 대해 그래프로 </a:t>
            </a:r>
            <a:r>
              <a:rPr lang="ko-KR" altLang="en-US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</a:t>
            </a:r>
            <a:endParaRPr lang="ko-KR" altLang="en-US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13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433854" cy="660429"/>
            <a:chOff x="1188881" y="351819"/>
            <a:chExt cx="143385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433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005 Web Crawling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88881" y="673694"/>
            <a:ext cx="37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 화면</a:t>
            </a:r>
            <a:endParaRPr lang="en-US" altLang="ko-KR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7" name="왼쪽 화살표 16"/>
          <p:cNvSpPr/>
          <p:nvPr/>
        </p:nvSpPr>
        <p:spPr>
          <a:xfrm>
            <a:off x="6851497" y="1802930"/>
            <a:ext cx="559558" cy="395785"/>
          </a:xfrm>
          <a:prstGeom prst="lef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78" y="628818"/>
            <a:ext cx="6557236" cy="58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91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b="8596"/>
          <a:stretch/>
        </p:blipFill>
        <p:spPr>
          <a:xfrm>
            <a:off x="97367" y="-136981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177164" y="469927"/>
            <a:ext cx="546100" cy="546563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0727417" y="4152437"/>
            <a:ext cx="546100" cy="546563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149002" y="821545"/>
            <a:ext cx="3124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웹크롤링한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데이터로 </a:t>
            </a:r>
            <a:r>
              <a:rPr lang="en-US" altLang="ko-KR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maploblib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라이브러리를 활용해 시각화를 하여 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한눈에 쉽게 볼 수 있었다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웹크롤링</a:t>
            </a:r>
            <a:r>
              <a:rPr lang="ko-KR" altLang="en-US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자료를 이용해 다양한 형태의 시각화 자료를 만들 수 있을 것 같다</a:t>
            </a:r>
            <a:r>
              <a:rPr lang="en-US" altLang="ko-KR" sz="1400" dirty="0" smtClean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/>
            </a:r>
            <a:br>
              <a:rPr lang="en-US" altLang="ko-KR" sz="1400" dirty="0">
                <a:solidFill>
                  <a:schemeClr val="tx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en-US" altLang="ko-KR" sz="1400" dirty="0">
              <a:solidFill>
                <a:schemeClr val="tx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6144" y="2361274"/>
            <a:ext cx="1816100" cy="17911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04194" y="3022600"/>
            <a:ext cx="406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O</a:t>
            </a:r>
            <a:r>
              <a:rPr lang="en-US" altLang="ko-KR" sz="8000" b="1" dirty="0">
                <a:solidFill>
                  <a:schemeClr val="accent2"/>
                </a:solidFill>
              </a:rPr>
              <a:t>pinion</a:t>
            </a:r>
            <a:endParaRPr lang="ko-KR" alt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26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82189" y="5128728"/>
            <a:ext cx="327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</a:rPr>
              <a:t>The End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9" y="547890"/>
            <a:ext cx="6469219" cy="430607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85" y="997067"/>
            <a:ext cx="8858558" cy="5491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4" y="1383990"/>
            <a:ext cx="27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 실행 후 빠른 이미지 처리를 위한 버튼 </a:t>
            </a:r>
            <a:endParaRPr lang="en-US" altLang="ko-KR" b="1" dirty="0">
              <a:solidFill>
                <a:srgbClr val="0020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확대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1.5</a:t>
            </a:r>
            <a:r>
              <a:rPr lang="ko-KR" altLang="en-US" dirty="0"/>
              <a:t>배 축소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이미지 </a:t>
            </a:r>
            <a:r>
              <a:rPr lang="en-US" altLang="ko-KR" dirty="0"/>
              <a:t>90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dirty="0"/>
              <a:t>브러시</a:t>
            </a:r>
          </a:p>
        </p:txBody>
      </p:sp>
    </p:spTree>
    <p:extLst>
      <p:ext uri="{BB962C8B-B14F-4D97-AF65-F5344CB8AC3E}">
        <p14:creationId xmlns:p14="http://schemas.microsoft.com/office/powerpoint/2010/main" val="31717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81246" y="604548"/>
            <a:ext cx="247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메뉴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B5C43-C233-4295-9727-E9108DFE770E}"/>
              </a:ext>
            </a:extLst>
          </p:cNvPr>
          <p:cNvSpPr txBox="1"/>
          <p:nvPr/>
        </p:nvSpPr>
        <p:spPr>
          <a:xfrm>
            <a:off x="265813" y="1394486"/>
            <a:ext cx="306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en-US" altLang="ko-KR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원본 이미지의 변화없이 확대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축소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반전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회전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2D2BE4-D8EF-4DC6-9771-0D0E3F2E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11" y="1184973"/>
            <a:ext cx="1203316" cy="1578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DEFA15-2E3A-4546-9D9A-863E4EAC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11" y="3613666"/>
            <a:ext cx="1242133" cy="1746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00C65-843E-444C-B01C-D56E531B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92" y="827093"/>
            <a:ext cx="3118270" cy="1526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E8030-0DBC-49EE-A155-00B20D254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92" y="2663337"/>
            <a:ext cx="2950123" cy="1761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8E835B-B93E-417E-ADBD-C26F85D07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592" y="5406383"/>
            <a:ext cx="1190377" cy="776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C5681-EB9D-4B49-B41F-8E5539B15263}"/>
              </a:ext>
            </a:extLst>
          </p:cNvPr>
          <p:cNvSpPr txBox="1"/>
          <p:nvPr/>
        </p:nvSpPr>
        <p:spPr>
          <a:xfrm>
            <a:off x="265813" y="3595797"/>
            <a:ext cx="27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2: 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색과 관련된 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2C0E9-9AD7-4509-9485-0F386B92D22B}"/>
              </a:ext>
            </a:extLst>
          </p:cNvPr>
          <p:cNvSpPr txBox="1"/>
          <p:nvPr/>
        </p:nvSpPr>
        <p:spPr>
          <a:xfrm>
            <a:off x="5250716" y="1283121"/>
            <a:ext cx="311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이미지처리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하단메뉴의 하단메뉴 구현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2D29-0E5E-4821-A654-0F91CB015403}"/>
              </a:ext>
            </a:extLst>
          </p:cNvPr>
          <p:cNvSpPr txBox="1"/>
          <p:nvPr/>
        </p:nvSpPr>
        <p:spPr>
          <a:xfrm>
            <a:off x="5250716" y="5508613"/>
            <a:ext cx="295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편집</a:t>
            </a:r>
            <a:r>
              <a:rPr lang="en-US" altLang="ko-KR" b="1" dirty="0">
                <a:solidFill>
                  <a:srgbClr val="0020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</a:p>
          <a:p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바로전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화면으로 되돌리기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빈페이지로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23250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88881" y="351819"/>
            <a:ext cx="1539204" cy="660429"/>
            <a:chOff x="1188881" y="351819"/>
            <a:chExt cx="1539204" cy="660429"/>
          </a:xfrm>
        </p:grpSpPr>
        <p:sp>
          <p:nvSpPr>
            <p:cNvPr id="31" name="TextBox 30"/>
            <p:cNvSpPr txBox="1"/>
            <p:nvPr/>
          </p:nvSpPr>
          <p:spPr>
            <a:xfrm>
              <a:off x="1188881" y="351819"/>
              <a:ext cx="1539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001 Mini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Photoshop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9440" y="1347858"/>
            <a:ext cx="320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파일불러오기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시</a:t>
            </a:r>
            <a:endParaRPr lang="en-US" altLang="ko-KR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왼쪽 상단에 파일 이름 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1B593-46E9-409A-B8EB-1C66224A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6" y="273124"/>
            <a:ext cx="7953375" cy="491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65816-A18D-4029-8AFD-5464929E2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9" y="4081163"/>
            <a:ext cx="6543675" cy="18669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5A7DA18-0DE2-42CA-ACDB-B9BD8A26E2E6}"/>
              </a:ext>
            </a:extLst>
          </p:cNvPr>
          <p:cNvSpPr/>
          <p:nvPr/>
        </p:nvSpPr>
        <p:spPr>
          <a:xfrm>
            <a:off x="4445391" y="581361"/>
            <a:ext cx="897878" cy="623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1796</TotalTime>
  <Words>2451</Words>
  <Application>Microsoft Office PowerPoint</Application>
  <PresentationFormat>와이드스크린</PresentationFormat>
  <Paragraphs>666</Paragraphs>
  <Slides>67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Adobe 고딕 Std B</vt:lpstr>
      <vt:lpstr>Noto Sans CJK KR Thin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YJ</cp:lastModifiedBy>
  <cp:revision>215</cp:revision>
  <dcterms:created xsi:type="dcterms:W3CDTF">2015-01-21T11:35:38Z</dcterms:created>
  <dcterms:modified xsi:type="dcterms:W3CDTF">2022-01-13T02:36:58Z</dcterms:modified>
</cp:coreProperties>
</file>